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0"/>
  </p:notesMasterIdLst>
  <p:sldIdLst>
    <p:sldId id="332" r:id="rId2"/>
    <p:sldId id="454" r:id="rId3"/>
    <p:sldId id="455" r:id="rId4"/>
    <p:sldId id="456" r:id="rId5"/>
    <p:sldId id="459" r:id="rId6"/>
    <p:sldId id="462" r:id="rId7"/>
    <p:sldId id="473" r:id="rId8"/>
    <p:sldId id="466" r:id="rId9"/>
    <p:sldId id="334" r:id="rId10"/>
    <p:sldId id="474" r:id="rId11"/>
    <p:sldId id="476" r:id="rId12"/>
    <p:sldId id="475" r:id="rId13"/>
    <p:sldId id="467" r:id="rId14"/>
    <p:sldId id="471" r:id="rId15"/>
    <p:sldId id="460" r:id="rId16"/>
    <p:sldId id="338" r:id="rId17"/>
    <p:sldId id="342" r:id="rId18"/>
    <p:sldId id="4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drija Se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14D35"/>
    <a:srgbClr val="AD402D"/>
    <a:srgbClr val="66B9BE"/>
    <a:srgbClr val="B50113"/>
    <a:srgbClr val="DE0013"/>
    <a:srgbClr val="E33622"/>
    <a:srgbClr val="EC6C1D"/>
    <a:srgbClr val="F8A01E"/>
    <a:srgbClr val="FBB909"/>
    <a:srgbClr val="24A898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504"/>
      </p:cViewPr>
      <p:guideLst>
        <p:guide orient="horz" pos="1620"/>
        <p:guide pos="27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5365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 descr="Fanatics Logo .in-01.jpg"/>
          <p:cNvPicPr preferRelativeResize="0"/>
          <p:nvPr/>
        </p:nvPicPr>
        <p:blipFill rotWithShape="1">
          <a:blip r:embed="rId11">
            <a:alphaModFix/>
          </a:blip>
          <a:srcRect l="14285" t="14285" r="11429" b="22276"/>
          <a:stretch/>
        </p:blipFill>
        <p:spPr>
          <a:xfrm>
            <a:off x="7722154" y="4476750"/>
            <a:ext cx="1421844" cy="6288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pple/Desktop/cafemutual/Tata%20Tea%20Jaago%20Re!%20-%20One%20Billion%20Votes.mp4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pple/Desktop/cafemutual/JSW-%20Will%20Of%20Steel%20Case%20Study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pple/Desktop/cafemutual/ICICI%20Bank-%20The%20Magic%20Pencil%20Project%20case%20study.mp4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rcRect b="1890"/>
          <a:stretch>
            <a:fillRect/>
          </a:stretch>
        </p:blipFill>
        <p:spPr>
          <a:xfrm>
            <a:off x="0" y="-1"/>
            <a:ext cx="9144000" cy="5141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2984" y="2601782"/>
            <a:ext cx="1072694" cy="962206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VOLATILE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741" y="2601782"/>
            <a:ext cx="1072694" cy="962206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AMBIGUOUS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5441" y="1580732"/>
            <a:ext cx="1072694" cy="962206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HOT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741" y="1581951"/>
            <a:ext cx="1072694" cy="962206"/>
          </a:xfrm>
          <a:prstGeom prst="rect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FLAT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07565" y="2599343"/>
            <a:ext cx="1072694" cy="962206"/>
          </a:xfrm>
          <a:prstGeom prst="rect">
            <a:avLst/>
          </a:prstGeom>
          <a:solidFill>
            <a:srgbClr val="D5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CHANGING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179" y="2600563"/>
            <a:ext cx="1072694" cy="962206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CONNECTED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7565" y="1579513"/>
            <a:ext cx="1072694" cy="962206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FICKLE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1179" y="1579513"/>
            <a:ext cx="1072694" cy="962206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CROWDED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7491"/>
          <a:stretch>
            <a:fillRect/>
          </a:stretch>
        </p:blipFill>
        <p:spPr>
          <a:xfrm>
            <a:off x="3175" y="-10762"/>
            <a:ext cx="9144000" cy="4401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2094922"/>
            <a:ext cx="4125291" cy="56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60"/>
              </a:lnSpc>
            </a:pPr>
            <a:r>
              <a:rPr lang="en-US" sz="54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A FANATIC</a:t>
            </a:r>
            <a:endParaRPr lang="en-US" sz="54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4651" y="634780"/>
            <a:ext cx="829470" cy="744035"/>
          </a:xfrm>
          <a:prstGeom prst="rect">
            <a:avLst/>
          </a:prstGeom>
          <a:solidFill>
            <a:srgbClr val="F8A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IMPRESSION</a:t>
            </a:r>
          </a:p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DRIVEN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0787" y="634780"/>
            <a:ext cx="829470" cy="744035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COMPANY</a:t>
            </a:r>
          </a:p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CENTRIC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8514" y="634780"/>
            <a:ext cx="829470" cy="744035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LINEAR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8957" y="1420924"/>
            <a:ext cx="829470" cy="744035"/>
          </a:xfrm>
          <a:prstGeom prst="rect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MESSAGING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8100" y="1420924"/>
            <a:ext cx="829470" cy="744035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ADS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4651" y="3782270"/>
            <a:ext cx="829470" cy="744035"/>
          </a:xfrm>
          <a:prstGeom prst="rect">
            <a:avLst/>
          </a:prstGeom>
          <a:solidFill>
            <a:srgbClr val="F8A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DATA </a:t>
            </a:r>
          </a:p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DRIVEN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8514" y="3782270"/>
            <a:ext cx="829470" cy="744035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USER</a:t>
            </a:r>
          </a:p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CENTRIC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0787" y="3782270"/>
            <a:ext cx="829470" cy="744035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ITERATIVE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8100" y="2996125"/>
            <a:ext cx="829470" cy="744035"/>
          </a:xfrm>
          <a:prstGeom prst="rect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NARRATIVE 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8957" y="2996125"/>
            <a:ext cx="829470" cy="744035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alibri" pitchFamily="34" charset="0"/>
                <a:cs typeface="Calibri" pitchFamily="34" charset="0"/>
              </a:rPr>
              <a:t>ACTS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5271" y="2209982"/>
            <a:ext cx="829470" cy="744035"/>
          </a:xfrm>
          <a:prstGeom prst="rect">
            <a:avLst/>
          </a:prstGeom>
          <a:solidFill>
            <a:srgbClr val="B50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  <a:endParaRPr lang="en-US" sz="9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6514" y="4552951"/>
            <a:ext cx="4038600" cy="3047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BOTTOM UP / ONE TO ONE / CONNECTED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96514" y="285750"/>
            <a:ext cx="4038600" cy="2980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TOP DOWN / ONE TO MANY / SCALE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0257" y="971550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Messaging about company and products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570" y="1733550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To increase brand consideration 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7214" y="1747451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Little knowledge about consumer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6771" y="971550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Traditional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0257" y="4095750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Contemporary 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7570" y="3333750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sz="900" dirty="0" err="1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Personalisation</a:t>
            </a:r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 with customer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7214" y="3347651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To build trust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771" y="4095750"/>
            <a:ext cx="2561743" cy="1384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Dialogue with customer</a:t>
            </a:r>
            <a:endParaRPr lang="en-US" sz="9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7840" y="2094020"/>
            <a:ext cx="4186160" cy="56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US" sz="54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FRAMEWORK</a:t>
            </a:r>
            <a:endParaRPr lang="en-US" sz="54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29658"/>
            <a:ext cx="628650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ta Tea Jaago Re! - One Billion Vote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168977"/>
            <a:ext cx="9144000" cy="748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97187" y="688263"/>
            <a:ext cx="1407612" cy="1407614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RELEVANT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IDEAS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688263"/>
            <a:ext cx="1407612" cy="1407614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ORIGINAL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PURPOSE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09907" y="688263"/>
            <a:ext cx="1407612" cy="1407614"/>
          </a:xfrm>
          <a:prstGeom prst="rect">
            <a:avLst/>
          </a:prstGeom>
          <a:solidFill>
            <a:srgbClr val="B50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ROI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FANATIC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98519" y="688263"/>
            <a:ext cx="1407612" cy="1407614"/>
          </a:xfrm>
          <a:prstGeom prst="rect">
            <a:avLst/>
          </a:prstGeom>
          <a:solidFill>
            <a:srgbClr val="D8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INFLUENTIAL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EXPERIENCE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2163790" y="1147718"/>
            <a:ext cx="551103" cy="551103"/>
          </a:xfrm>
          <a:prstGeom prst="mathPlus">
            <a:avLst/>
          </a:prstGeom>
          <a:solidFill>
            <a:srgbClr val="F89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4297146" y="1147718"/>
            <a:ext cx="551103" cy="551103"/>
          </a:xfrm>
          <a:prstGeom prst="mathPlus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Equal 23"/>
          <p:cNvSpPr/>
          <p:nvPr/>
        </p:nvSpPr>
        <p:spPr>
          <a:xfrm>
            <a:off x="6388426" y="1137665"/>
            <a:ext cx="551103" cy="551103"/>
          </a:xfrm>
          <a:prstGeom prst="mathEqual">
            <a:avLst/>
          </a:prstGeom>
          <a:solidFill>
            <a:srgbClr val="D521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97187" y="1069084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b"/>
          <a:lstStyle/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" y="2226739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Fanatic brands appeal </a:t>
            </a: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to the heart and mind, creating an emotional </a:t>
            </a: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as well as a functional relationship.</a:t>
            </a:r>
          </a:p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This goes beyond messaging.  </a:t>
            </a:r>
          </a:p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This creates a platform for meaningful conversations and  interactions. A place where business and customer beliefs meet.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1069084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b"/>
          <a:lstStyle/>
          <a:p>
            <a:endParaRPr lang="en-US" sz="10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97187" y="3960649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98519" y="1058179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b"/>
          <a:lstStyle/>
          <a:p>
            <a:endParaRPr lang="en-US" sz="1000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8519" y="2226739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Fanatic brands are judged  by their acts and the experience they provide basis their brand purpose and not just their ads. </a:t>
            </a:r>
          </a:p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This goes beyond the marketing function. </a:t>
            </a:r>
          </a:p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This requires commitment to support the cultural shift across functions and departments creating loyalty and advocacy.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97187" y="2226739"/>
            <a:ext cx="1407612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Fanatic brands create value when the data and lessons learnt from the always on bottom-up ideas feed into the traditional top down ideas and vice versa. </a:t>
            </a:r>
          </a:p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This goes beyond pushing a product. </a:t>
            </a:r>
          </a:p>
          <a:p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This builds trust and </a:t>
            </a: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a meaningful relationship with existing and potential customers.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09906" y="2226739"/>
            <a:ext cx="1799527" cy="14076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bIns="0" rtlCol="0" anchor="t"/>
          <a:lstStyle/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Hunt </a:t>
            </a:r>
          </a:p>
          <a:p>
            <a:pPr marL="0" lvl="1"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Unique visitors</a:t>
            </a:r>
          </a:p>
          <a:p>
            <a:pPr marL="0" lvl="1"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Value per visit</a:t>
            </a:r>
          </a:p>
          <a:p>
            <a:pPr marL="0" lvl="1"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Fans / followers</a:t>
            </a: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Farm </a:t>
            </a:r>
          </a:p>
          <a:p>
            <a:pPr marL="0" lvl="1"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Leads / conversion rate</a:t>
            </a:r>
          </a:p>
          <a:p>
            <a:pPr marL="0" lvl="1"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Time on site</a:t>
            </a:r>
          </a:p>
          <a:p>
            <a:pPr marL="0" lvl="1"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Shares / comments / likes</a:t>
            </a:r>
          </a:p>
          <a:p>
            <a:pPr marL="0" lvl="1"/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Sell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Sales (online / offline influence</a:t>
            </a:r>
            <a:r>
              <a:rPr lang="en-US" sz="1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Revenue / profit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Average order value</a:t>
            </a:r>
          </a:p>
          <a:p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Love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Repeat purchase (LVC)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Satisfaction &amp; loyalty</a:t>
            </a:r>
          </a:p>
          <a:p>
            <a:pPr>
              <a:buFont typeface="Arial"/>
              <a:buChar char="•"/>
            </a:pPr>
            <a:r>
              <a:rPr lang="en-US" sz="1000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Advocacy  </a:t>
            </a:r>
          </a:p>
          <a:p>
            <a:pPr>
              <a:buFont typeface="Arial"/>
              <a:buChar char="•"/>
            </a:pPr>
            <a:endParaRPr lang="en-US" sz="1000" dirty="0" smtClean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JSW- Will Of Steel Case Study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167" t="4300" r="22500" b="2892"/>
          <a:stretch>
            <a:fillRect/>
          </a:stretch>
        </p:blipFill>
        <p:spPr>
          <a:xfrm flipH="1">
            <a:off x="2209800" y="133350"/>
            <a:ext cx="4876800" cy="4933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1242" y="3359938"/>
            <a:ext cx="650403" cy="583412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PRODUCTS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9625" y="2108372"/>
            <a:ext cx="1339756" cy="1201762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INFLUENTIAL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EXPERIENCE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8978" y="3359938"/>
            <a:ext cx="650403" cy="583412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PROCESSES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9625" y="1480009"/>
            <a:ext cx="650403" cy="583412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PEOPLE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004737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76A1C"/>
                </a:solidFill>
                <a:latin typeface="Calibri" pitchFamily="34" charset="0"/>
                <a:cs typeface="Calibri" pitchFamily="34" charset="0"/>
              </a:rPr>
              <a:t>ADVOCATE</a:t>
            </a:r>
            <a:endParaRPr lang="en-US" dirty="0">
              <a:solidFill>
                <a:srgbClr val="E7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1034" y="2735818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76A1C"/>
                </a:solidFill>
                <a:latin typeface="Calibri" pitchFamily="34" charset="0"/>
                <a:cs typeface="Calibri" pitchFamily="34" charset="0"/>
              </a:rPr>
              <a:t>ENJOY</a:t>
            </a:r>
            <a:endParaRPr lang="en-US" dirty="0">
              <a:solidFill>
                <a:srgbClr val="E7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986" y="3345418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50113"/>
                </a:solidFill>
                <a:latin typeface="Calibri" pitchFamily="34" charset="0"/>
                <a:cs typeface="Calibri" pitchFamily="34" charset="0"/>
              </a:rPr>
              <a:t>BUY</a:t>
            </a:r>
            <a:endParaRPr lang="en-US" dirty="0">
              <a:solidFill>
                <a:srgbClr val="B501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29400" y="2800350"/>
            <a:ext cx="304800" cy="304800"/>
          </a:xfrm>
          <a:prstGeom prst="ellipse">
            <a:avLst/>
          </a:prstGeom>
          <a:solidFill>
            <a:srgbClr val="EB6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29400" y="2069269"/>
            <a:ext cx="304800" cy="304800"/>
          </a:xfrm>
          <a:prstGeom prst="ellipse">
            <a:avLst/>
          </a:prstGeom>
          <a:solidFill>
            <a:srgbClr val="EB6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324600" y="3322082"/>
            <a:ext cx="412799" cy="412799"/>
          </a:xfrm>
          <a:prstGeom prst="ellipse">
            <a:avLst/>
          </a:prstGeom>
          <a:solidFill>
            <a:srgbClr val="B50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1694089"/>
            <a:ext cx="133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33622"/>
                </a:solidFill>
                <a:latin typeface="Calibri" pitchFamily="34" charset="0"/>
                <a:cs typeface="Calibri" pitchFamily="34" charset="0"/>
              </a:rPr>
              <a:t>CONSIDER</a:t>
            </a:r>
            <a:endParaRPr lang="en-US" dirty="0">
              <a:solidFill>
                <a:srgbClr val="E3362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577132" y="1699937"/>
            <a:ext cx="304800" cy="304800"/>
          </a:xfrm>
          <a:prstGeom prst="ellipse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79129" y="3993000"/>
            <a:ext cx="650403" cy="583412"/>
          </a:xfrm>
          <a:prstGeom prst="rect">
            <a:avLst/>
          </a:prstGeom>
          <a:solidFill>
            <a:srgbClr val="D5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EARNED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79129" y="2742913"/>
            <a:ext cx="1339756" cy="1201762"/>
          </a:xfrm>
          <a:prstGeom prst="rect">
            <a:avLst/>
          </a:prstGeom>
          <a:solidFill>
            <a:srgbClr val="D7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RELEVANT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BRAND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IDEAS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8597" y="3993740"/>
            <a:ext cx="650403" cy="583412"/>
          </a:xfrm>
          <a:prstGeom prst="rect">
            <a:avLst/>
          </a:prstGeom>
          <a:solidFill>
            <a:srgbClr val="D5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SOCIAL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79129" y="2114550"/>
            <a:ext cx="650403" cy="583412"/>
          </a:xfrm>
          <a:prstGeom prst="rect">
            <a:avLst/>
          </a:prstGeom>
          <a:solidFill>
            <a:srgbClr val="D5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PAID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78597" y="2114550"/>
            <a:ext cx="650403" cy="583412"/>
          </a:xfrm>
          <a:prstGeom prst="rect">
            <a:avLst/>
          </a:prstGeom>
          <a:solidFill>
            <a:srgbClr val="D533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OWNED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4600" y="47004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BB909"/>
                </a:solidFill>
                <a:latin typeface="Calibri" pitchFamily="34" charset="0"/>
                <a:cs typeface="Calibri" pitchFamily="34" charset="0"/>
              </a:rPr>
              <a:t>DROPOUTS</a:t>
            </a:r>
            <a:endParaRPr lang="en-US" dirty="0">
              <a:solidFill>
                <a:srgbClr val="FBB90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334" t="8600" r="47500" b="85667"/>
          <a:stretch>
            <a:fillRect/>
          </a:stretch>
        </p:blipFill>
        <p:spPr>
          <a:xfrm flipH="1">
            <a:off x="5638800" y="666750"/>
            <a:ext cx="381000" cy="30480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5715000" y="666750"/>
            <a:ext cx="304800" cy="304800"/>
          </a:xfrm>
          <a:prstGeom prst="ellipse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3946" t="17200" r="29166" b="71359"/>
          <a:stretch>
            <a:fillRect/>
          </a:stretch>
        </p:blipFill>
        <p:spPr>
          <a:xfrm rot="11991806" flipH="1">
            <a:off x="5264078" y="4284408"/>
            <a:ext cx="629799" cy="608232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186042" y="4476750"/>
            <a:ext cx="304800" cy="304800"/>
          </a:xfrm>
          <a:prstGeom prst="ellipse">
            <a:avLst/>
          </a:prstGeom>
          <a:solidFill>
            <a:srgbClr val="EB6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2351" t="18841" r="30040" b="71255"/>
          <a:stretch>
            <a:fillRect/>
          </a:stretch>
        </p:blipFill>
        <p:spPr>
          <a:xfrm rot="13990634" flipH="1">
            <a:off x="4052254" y="4375869"/>
            <a:ext cx="695747" cy="5264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97997" y="474000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E76A1C"/>
                </a:solidFill>
                <a:latin typeface="Calibri" pitchFamily="34" charset="0"/>
                <a:cs typeface="Calibri" pitchFamily="34" charset="0"/>
              </a:rPr>
              <a:t>EVALUATE</a:t>
            </a:r>
            <a:endParaRPr lang="en-US" dirty="0">
              <a:solidFill>
                <a:srgbClr val="E7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68186" y="2431018"/>
            <a:ext cx="304800" cy="304800"/>
          </a:xfrm>
          <a:prstGeom prst="ellipse">
            <a:avLst/>
          </a:prstGeom>
          <a:solidFill>
            <a:srgbClr val="EB6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62800" y="2374069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76A1C"/>
                </a:solidFill>
                <a:latin typeface="Calibri" pitchFamily="34" charset="0"/>
                <a:cs typeface="Calibri" pitchFamily="34" charset="0"/>
              </a:rPr>
              <a:t>BOND</a:t>
            </a:r>
            <a:endParaRPr lang="en-US" dirty="0">
              <a:solidFill>
                <a:srgbClr val="E7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05200" y="2108372"/>
            <a:ext cx="1339756" cy="1213710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FANATIC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LOOP OF </a:t>
            </a: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LOVE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828502" y="4435202"/>
            <a:ext cx="304800" cy="304800"/>
          </a:xfrm>
          <a:prstGeom prst="ellipse">
            <a:avLst/>
          </a:prstGeom>
          <a:solidFill>
            <a:srgbClr val="EB6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7840" y="4031218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E76A1C"/>
                </a:solidFill>
                <a:latin typeface="Calibri" pitchFamily="34" charset="0"/>
                <a:cs typeface="Calibri" pitchFamily="34" charset="0"/>
              </a:rPr>
              <a:t>SAMPLE</a:t>
            </a:r>
            <a:endParaRPr lang="en-US" dirty="0">
              <a:solidFill>
                <a:srgbClr val="E76A1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7997" y="1480748"/>
            <a:ext cx="650403" cy="583412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alibri" pitchFamily="34" charset="0"/>
                <a:cs typeface="Calibri" pitchFamily="34" charset="0"/>
              </a:rPr>
              <a:t>PLANET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12069" y="133350"/>
            <a:ext cx="1828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BB90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t="17806" b="3675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2080" y="1123376"/>
            <a:ext cx="1010120" cy="906078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INFLUENCERS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37846"/>
            <a:ext cx="1010120" cy="906078"/>
          </a:xfrm>
          <a:prstGeom prst="rect">
            <a:avLst/>
          </a:prstGeom>
          <a:solidFill>
            <a:srgbClr val="F8A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DATA SCIENTISTS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124524"/>
            <a:ext cx="1010120" cy="906078"/>
          </a:xfrm>
          <a:prstGeom prst="rect">
            <a:avLst/>
          </a:prstGeom>
          <a:solidFill>
            <a:srgbClr val="B50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STRATEGISTS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1320" y="1123376"/>
            <a:ext cx="1010120" cy="906078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STORYTELLERS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1931" y="1123376"/>
            <a:ext cx="1010120" cy="906078"/>
          </a:xfrm>
          <a:prstGeom prst="rect">
            <a:avLst/>
          </a:prstGeom>
          <a:solidFill>
            <a:srgbClr val="F8A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DESIGNERS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880" y="3037846"/>
            <a:ext cx="1010120" cy="906078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PRODUCERS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3037846"/>
            <a:ext cx="1010120" cy="906078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TECHIES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8880" y="1124524"/>
            <a:ext cx="1010120" cy="906078"/>
          </a:xfrm>
          <a:prstGeom prst="rect">
            <a:avLst/>
          </a:prstGeom>
          <a:solidFill>
            <a:srgbClr val="B50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CURATORS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8120" y="3037846"/>
            <a:ext cx="1010120" cy="906078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1" y="2077507"/>
            <a:ext cx="5334000" cy="906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 RETAINER TABLE FOR YOUR BRAND 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WITH THE RIGHT MIX OF FANATICS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TO MANAGE, PLAN, DESIGN, WRITE, 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CODE AND OPTIMIZE BRAND LOVE.  </a:t>
            </a:r>
          </a:p>
          <a:p>
            <a:endParaRPr lang="en-US" sz="1200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8731" y="3037846"/>
            <a:ext cx="1010120" cy="906078"/>
          </a:xfrm>
          <a:prstGeom prst="rect">
            <a:avLst/>
          </a:prstGeom>
          <a:solidFill>
            <a:srgbClr val="F8A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LAWYERS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 descr="Fanatics Logo .in-01.jpg"/>
          <p:cNvPicPr>
            <a:picLocks noChangeAspect="1"/>
          </p:cNvPicPr>
          <p:nvPr/>
        </p:nvPicPr>
        <p:blipFill>
          <a:blip r:embed="rId3"/>
          <a:srcRect l="14286" t="14286" r="11429" b="22277"/>
          <a:stretch>
            <a:fillRect/>
          </a:stretch>
        </p:blipFill>
        <p:spPr>
          <a:xfrm>
            <a:off x="5181600" y="2114550"/>
            <a:ext cx="1828800" cy="80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9870"/>
          <a:stretch>
            <a:fillRect/>
          </a:stretch>
        </p:blipFill>
        <p:spPr>
          <a:xfrm>
            <a:off x="0" y="0"/>
            <a:ext cx="4993520" cy="5020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3739" y="2085466"/>
            <a:ext cx="4865601" cy="1067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D10202"/>
                </a:solidFill>
              </a:rPr>
              <a:t>We are Fanatics with a cause</a:t>
            </a:r>
          </a:p>
          <a:p>
            <a:pPr algn="r"/>
            <a:r>
              <a:rPr lang="en-US" sz="2000" b="1" dirty="0" smtClean="0">
                <a:solidFill>
                  <a:srgbClr val="D10202"/>
                </a:solidFill>
              </a:rPr>
              <a:t>For brands with a purpose</a:t>
            </a:r>
          </a:p>
          <a:p>
            <a:pPr algn="r"/>
            <a:endParaRPr lang="en-US" sz="2000" b="1" dirty="0" smtClean="0">
              <a:solidFill>
                <a:srgbClr val="D10202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D10202"/>
                </a:solidFill>
              </a:rPr>
              <a:t>/ </a:t>
            </a:r>
            <a:r>
              <a:rPr lang="en-US" sz="2000" b="1" dirty="0" err="1" smtClean="0">
                <a:solidFill>
                  <a:srgbClr val="D10202"/>
                </a:solidFill>
              </a:rPr>
              <a:t>KarlGomes</a:t>
            </a:r>
            <a:endParaRPr lang="en-US" sz="2000" b="1" dirty="0" smtClean="0">
              <a:solidFill>
                <a:srgbClr val="D10202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D10202"/>
                </a:solidFill>
              </a:rPr>
              <a:t>+91-9004049531</a:t>
            </a:r>
          </a:p>
          <a:p>
            <a:pPr algn="r"/>
            <a:endParaRPr lang="en-US" sz="2000" b="1" dirty="0" smtClean="0">
              <a:solidFill>
                <a:srgbClr val="D10202"/>
              </a:solidFill>
            </a:endParaRPr>
          </a:p>
          <a:p>
            <a:pPr algn="r"/>
            <a:endParaRPr lang="en-US" sz="2000" b="1" dirty="0">
              <a:solidFill>
                <a:srgbClr val="D1020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11357" y="2621739"/>
            <a:ext cx="1597888" cy="362093"/>
            <a:chOff x="5481056" y="2640981"/>
            <a:chExt cx="1764632" cy="362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b="50214"/>
            <a:stretch>
              <a:fillRect/>
            </a:stretch>
          </p:blipFill>
          <p:spPr>
            <a:xfrm>
              <a:off x="5481056" y="2640981"/>
              <a:ext cx="882316" cy="3500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t="49786"/>
            <a:stretch>
              <a:fillRect/>
            </a:stretch>
          </p:blipFill>
          <p:spPr>
            <a:xfrm>
              <a:off x="6363372" y="2650022"/>
              <a:ext cx="882316" cy="3530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11" t="7165" r="2881" b="35000"/>
          <a:stretch>
            <a:fillRect/>
          </a:stretch>
        </p:blipFill>
        <p:spPr>
          <a:xfrm>
            <a:off x="0" y="1192968"/>
            <a:ext cx="9144000" cy="395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2984" y="1222390"/>
            <a:ext cx="1072694" cy="962206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INFLUENCERS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3741" y="1222390"/>
            <a:ext cx="1072694" cy="962206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EMPLOYEES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5441" y="201340"/>
            <a:ext cx="1072694" cy="962206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INVESTORS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741" y="202559"/>
            <a:ext cx="1072694" cy="962206"/>
          </a:xfrm>
          <a:prstGeom prst="rect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CUSTOMERS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7565" y="202559"/>
            <a:ext cx="2226308" cy="1980818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HAVE MORE CHOICES 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THAN EVER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66B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6678"/>
          <a:stretch>
            <a:fillRect/>
          </a:stretch>
        </p:blipFill>
        <p:spPr>
          <a:xfrm>
            <a:off x="1472433" y="0"/>
            <a:ext cx="6173022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6927" y="3184475"/>
            <a:ext cx="1828065" cy="1959025"/>
          </a:xfrm>
          <a:prstGeom prst="rect">
            <a:avLst/>
          </a:prstGeom>
          <a:solidFill>
            <a:srgbClr val="D14D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TECHNOLOGY 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HAS MADE IT 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 LEVEL 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PLAYING FIELD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FOR EVERYONE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t="8243"/>
          <a:stretch>
            <a:fillRect/>
          </a:stretch>
        </p:blipFill>
        <p:spPr>
          <a:xfrm>
            <a:off x="2032705" y="427037"/>
            <a:ext cx="493253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29" y="-6114"/>
            <a:ext cx="8286387" cy="515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33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ICI Bank- The Magic Pencil Project case study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581954" y="4290872"/>
            <a:ext cx="4047446" cy="852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 smtClean="0">
                <a:solidFill>
                  <a:srgbClr val="D14D35"/>
                </a:solidFill>
                <a:latin typeface="Calibri" pitchFamily="34" charset="0"/>
                <a:cs typeface="Calibri" pitchFamily="34" charset="0"/>
              </a:rPr>
              <a:t>360 / 365 / 24 / 7</a:t>
            </a:r>
            <a:endParaRPr lang="en-US" sz="3200" b="1" dirty="0">
              <a:solidFill>
                <a:srgbClr val="D14D3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52" y="134694"/>
            <a:ext cx="4337481" cy="4279648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3794173" y="1568185"/>
            <a:ext cx="1574603" cy="1548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Futura"/>
                <a:cs typeface="Futura"/>
              </a:rPr>
              <a:t>?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Futura"/>
              <a:cs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24A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48" t="396" b="21857"/>
          <a:stretch>
            <a:fillRect/>
          </a:stretch>
        </p:blipFill>
        <p:spPr>
          <a:xfrm>
            <a:off x="838200" y="0"/>
            <a:ext cx="7488083" cy="3505200"/>
          </a:xfrm>
          <a:prstGeom prst="rect">
            <a:avLst/>
          </a:prstGeom>
          <a:solidFill>
            <a:srgbClr val="24A898"/>
          </a:solidFill>
        </p:spPr>
      </p:pic>
      <p:sp>
        <p:nvSpPr>
          <p:cNvPr id="6" name="Rectangle 5"/>
          <p:cNvSpPr/>
          <p:nvPr/>
        </p:nvSpPr>
        <p:spPr>
          <a:xfrm>
            <a:off x="4599469" y="3514601"/>
            <a:ext cx="1092484" cy="979958"/>
          </a:xfrm>
          <a:prstGeom prst="rect">
            <a:avLst/>
          </a:prstGeom>
          <a:solidFill>
            <a:srgbClr val="E33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ADVOCATES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8787" y="3515842"/>
            <a:ext cx="1092484" cy="979958"/>
          </a:xfrm>
          <a:prstGeom prst="rect">
            <a:avLst/>
          </a:prstGeom>
          <a:solidFill>
            <a:srgbClr val="DE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LOYALISTS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152" y="3514601"/>
            <a:ext cx="1092484" cy="979958"/>
          </a:xfrm>
          <a:prstGeom prst="rect">
            <a:avLst/>
          </a:prstGeom>
          <a:solidFill>
            <a:srgbClr val="EC6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INFLUENCERS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8105" y="3515842"/>
            <a:ext cx="1092484" cy="979958"/>
          </a:xfrm>
          <a:prstGeom prst="rect">
            <a:avLst/>
          </a:prstGeom>
          <a:solidFill>
            <a:srgbClr val="B50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MISSIONARIES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1588" y="3505200"/>
            <a:ext cx="1092484" cy="9799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BRAND</a:t>
            </a:r>
          </a:p>
          <a:p>
            <a:pPr algn="ctr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0741" y="3515842"/>
            <a:ext cx="1092484" cy="979958"/>
          </a:xfrm>
          <a:prstGeom prst="rect">
            <a:avLst/>
          </a:prstGeom>
          <a:solidFill>
            <a:srgbClr val="FBB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EVANGELISTS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375</Words>
  <Application>Microsoft Macintosh PowerPoint</Application>
  <PresentationFormat>On-screen Show (16:9)</PresentationFormat>
  <Paragraphs>143</Paragraphs>
  <Slides>18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ITRS-389</dc:creator>
  <cp:lastModifiedBy>Karl Gomes</cp:lastModifiedBy>
  <cp:revision>130</cp:revision>
  <dcterms:created xsi:type="dcterms:W3CDTF">2016-09-19T19:36:43Z</dcterms:created>
  <dcterms:modified xsi:type="dcterms:W3CDTF">2016-09-20T06:01:56Z</dcterms:modified>
</cp:coreProperties>
</file>